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4" r:id="rId16"/>
    <p:sldId id="269" r:id="rId17"/>
    <p:sldId id="291" r:id="rId18"/>
    <p:sldId id="270" r:id="rId19"/>
    <p:sldId id="292" r:id="rId20"/>
    <p:sldId id="271" r:id="rId21"/>
    <p:sldId id="272" r:id="rId22"/>
    <p:sldId id="273" r:id="rId23"/>
    <p:sldId id="274" r:id="rId24"/>
    <p:sldId id="276" r:id="rId25"/>
    <p:sldId id="275" r:id="rId26"/>
    <p:sldId id="277" r:id="rId27"/>
    <p:sldId id="280" r:id="rId28"/>
    <p:sldId id="281" r:id="rId29"/>
    <p:sldId id="282" r:id="rId30"/>
    <p:sldId id="283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1.5: Algorithms for Solving Graph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for Liberal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Nearest-Neighbor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rule is “nearest neighbor”: always choose the lowest cost edge, </a:t>
            </a:r>
            <a:br>
              <a:rPr lang="en-US" dirty="0" smtClean="0"/>
            </a:br>
            <a:r>
              <a:rPr lang="en-US" dirty="0" smtClean="0"/>
              <a:t>unless that would </a:t>
            </a:r>
            <a:br>
              <a:rPr lang="en-US" dirty="0" smtClean="0"/>
            </a:br>
            <a:r>
              <a:rPr lang="en-US" dirty="0" smtClean="0"/>
              <a:t>take you back to</a:t>
            </a:r>
            <a:br>
              <a:rPr lang="en-US" dirty="0" smtClean="0"/>
            </a:br>
            <a:r>
              <a:rPr lang="en-US" dirty="0" smtClean="0"/>
              <a:t>a vertex you have </a:t>
            </a:r>
            <a:br>
              <a:rPr lang="en-US" dirty="0" smtClean="0"/>
            </a:br>
            <a:r>
              <a:rPr lang="en-US" dirty="0" smtClean="0"/>
              <a:t>already been to</a:t>
            </a:r>
            <a:endParaRPr lang="en-US" dirty="0" smtClean="0"/>
          </a:p>
        </p:txBody>
      </p:sp>
      <p:pic>
        <p:nvPicPr>
          <p:cNvPr id="4" name="Picture 3" descr="hamil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3" y="2895600"/>
            <a:ext cx="4107302" cy="36575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Nearest-Neighbor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only have one choice</a:t>
            </a:r>
          </a:p>
          <a:p>
            <a:endParaRPr lang="en-US" dirty="0" smtClean="0"/>
          </a:p>
          <a:p>
            <a:r>
              <a:rPr lang="en-US" dirty="0" smtClean="0"/>
              <a:t>We can’t go back to</a:t>
            </a:r>
            <a:br>
              <a:rPr lang="en-US" dirty="0" smtClean="0"/>
            </a:br>
            <a:r>
              <a:rPr lang="en-US" dirty="0" smtClean="0"/>
              <a:t>A or E, and we can’t</a:t>
            </a:r>
            <a:br>
              <a:rPr lang="en-US" dirty="0" smtClean="0"/>
            </a:br>
            <a:r>
              <a:rPr lang="en-US" dirty="0" smtClean="0"/>
              <a:t>return to B because</a:t>
            </a:r>
            <a:br>
              <a:rPr lang="en-US" dirty="0" smtClean="0"/>
            </a:br>
            <a:r>
              <a:rPr lang="en-US" dirty="0" smtClean="0"/>
              <a:t>that would leave </a:t>
            </a:r>
            <a:br>
              <a:rPr lang="en-US" dirty="0" smtClean="0"/>
            </a:br>
            <a:r>
              <a:rPr lang="en-US" dirty="0" smtClean="0"/>
              <a:t>out C</a:t>
            </a:r>
          </a:p>
        </p:txBody>
      </p:sp>
      <p:pic>
        <p:nvPicPr>
          <p:cNvPr id="4" name="Picture 3" descr="hamil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4" y="2895600"/>
            <a:ext cx="4107300" cy="36575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Nearest-Neighbor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only have one choice</a:t>
            </a:r>
          </a:p>
          <a:p>
            <a:endParaRPr lang="en-US" dirty="0" smtClean="0"/>
          </a:p>
          <a:p>
            <a:r>
              <a:rPr lang="en-US" dirty="0" smtClean="0"/>
              <a:t>We can’t go back to</a:t>
            </a:r>
            <a:br>
              <a:rPr lang="en-US" dirty="0" smtClean="0"/>
            </a:br>
            <a:r>
              <a:rPr lang="en-US" dirty="0" smtClean="0"/>
              <a:t>A or E, and we can’t</a:t>
            </a:r>
            <a:br>
              <a:rPr lang="en-US" dirty="0" smtClean="0"/>
            </a:br>
            <a:r>
              <a:rPr lang="en-US" dirty="0" smtClean="0"/>
              <a:t>return to B because</a:t>
            </a:r>
            <a:br>
              <a:rPr lang="en-US" dirty="0" smtClean="0"/>
            </a:br>
            <a:r>
              <a:rPr lang="en-US" dirty="0" smtClean="0"/>
              <a:t>that would leave </a:t>
            </a:r>
            <a:br>
              <a:rPr lang="en-US" dirty="0" smtClean="0"/>
            </a:br>
            <a:r>
              <a:rPr lang="en-US" dirty="0" smtClean="0"/>
              <a:t>out C</a:t>
            </a:r>
          </a:p>
          <a:p>
            <a:endParaRPr lang="en-US" dirty="0" smtClean="0"/>
          </a:p>
          <a:p>
            <a:r>
              <a:rPr lang="en-US" dirty="0" smtClean="0"/>
              <a:t>So we must go to C</a:t>
            </a:r>
          </a:p>
        </p:txBody>
      </p:sp>
      <p:pic>
        <p:nvPicPr>
          <p:cNvPr id="4" name="Picture 3" descr="hamil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4" y="2895600"/>
            <a:ext cx="4107300" cy="36575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Nearest-Neighbor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now visited all of the vertices, so we finally return to B</a:t>
            </a:r>
          </a:p>
          <a:p>
            <a:endParaRPr lang="en-US" dirty="0" smtClean="0"/>
          </a:p>
          <a:p>
            <a:r>
              <a:rPr lang="en-US" dirty="0" smtClean="0"/>
              <a:t>This circuit has a total</a:t>
            </a:r>
            <a:br>
              <a:rPr lang="en-US" dirty="0" smtClean="0"/>
            </a:br>
            <a:r>
              <a:rPr lang="en-US" dirty="0" smtClean="0"/>
              <a:t>cost of 49</a:t>
            </a:r>
          </a:p>
          <a:p>
            <a:endParaRPr lang="en-US" dirty="0" smtClean="0"/>
          </a:p>
          <a:p>
            <a:r>
              <a:rPr lang="en-US" dirty="0" smtClean="0"/>
              <a:t>Is it the best circuit?</a:t>
            </a:r>
          </a:p>
        </p:txBody>
      </p:sp>
      <p:pic>
        <p:nvPicPr>
          <p:cNvPr id="4" name="Picture 3" descr="hamil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4" y="2895600"/>
            <a:ext cx="4107300" cy="3657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Nearest-Neighbor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</a:t>
            </a:r>
            <a:r>
              <a:rPr lang="en-US" i="1" dirty="0" smtClean="0"/>
              <a:t>not</a:t>
            </a:r>
            <a:r>
              <a:rPr lang="en-US" dirty="0" smtClean="0"/>
              <a:t> the best!  The solution on the left has a total cost of 47</a:t>
            </a:r>
          </a:p>
        </p:txBody>
      </p:sp>
      <p:pic>
        <p:nvPicPr>
          <p:cNvPr id="4" name="Picture 3" descr="hamil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4" y="2895600"/>
            <a:ext cx="4107300" cy="3657596"/>
          </a:xfrm>
          <a:prstGeom prst="rect">
            <a:avLst/>
          </a:prstGeom>
        </p:spPr>
      </p:pic>
      <p:pic>
        <p:nvPicPr>
          <p:cNvPr id="5" name="Picture 4" descr="hamil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895600"/>
            <a:ext cx="410731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Nearest-Neighbor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/>
              <a:t>From the starting vertex, choose the edge with the smallest cost and use that as the first edge in your circuit.  </a:t>
            </a:r>
          </a:p>
          <a:p>
            <a:pPr marL="633222" indent="-51435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/>
              <a:t>Continue in this manner, choosing among the edges that connect from the current vertex to vertices you have not yet visited.  </a:t>
            </a:r>
          </a:p>
          <a:p>
            <a:pPr marL="633222" indent="-51435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/>
              <a:t>When you have visited every vertex, return to the starting vertex.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Nearest-Neighbor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Advantages</a:t>
            </a:r>
            <a:r>
              <a:rPr lang="en-US" dirty="0" smtClean="0"/>
              <a:t>: easy, “heuristic,” and fast</a:t>
            </a:r>
          </a:p>
          <a:p>
            <a:endParaRPr lang="en-US" dirty="0" smtClean="0"/>
          </a:p>
          <a:p>
            <a:r>
              <a:rPr lang="en-US" b="1" dirty="0" smtClean="0"/>
              <a:t>Disadvantage</a:t>
            </a:r>
            <a:r>
              <a:rPr lang="en-US" dirty="0" smtClean="0"/>
              <a:t>: doesn’t always give you the best possible answer</a:t>
            </a:r>
          </a:p>
          <a:p>
            <a:endParaRPr lang="en-US" dirty="0" smtClean="0"/>
          </a:p>
          <a:p>
            <a:r>
              <a:rPr lang="en-US" dirty="0" smtClean="0"/>
              <a:t>“Heuristic” means that this method uses a common-sense idea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Sorted-Edges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let’s consider another algorithm for finding Hamiltonian circuits: the sorted-edges algorithm</a:t>
            </a:r>
          </a:p>
          <a:p>
            <a:endParaRPr lang="en-US" dirty="0"/>
          </a:p>
          <a:p>
            <a:r>
              <a:rPr lang="en-US" dirty="0" smtClean="0"/>
              <a:t>This one is also based on a heuristic: use cheap edges before expensive 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972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Sorted-Edges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use the cheapest edges we can</a:t>
            </a:r>
          </a:p>
          <a:p>
            <a:endParaRPr lang="en-US" dirty="0"/>
          </a:p>
          <a:p>
            <a:r>
              <a:rPr lang="en-US" dirty="0" smtClean="0"/>
              <a:t>So let’s make a list of</a:t>
            </a:r>
            <a:br>
              <a:rPr lang="en-US" dirty="0" smtClean="0"/>
            </a:br>
            <a:r>
              <a:rPr lang="en-US" dirty="0" smtClean="0"/>
              <a:t>all the edges, from </a:t>
            </a:r>
            <a:br>
              <a:rPr lang="en-US" dirty="0" smtClean="0"/>
            </a:br>
            <a:r>
              <a:rPr lang="en-US" dirty="0" smtClean="0"/>
              <a:t>least expensive to</a:t>
            </a:r>
            <a:br>
              <a:rPr lang="en-US" dirty="0" smtClean="0"/>
            </a:br>
            <a:r>
              <a:rPr lang="en-US" dirty="0" smtClean="0"/>
              <a:t>most expensive</a:t>
            </a:r>
            <a:endParaRPr lang="en-US" dirty="0"/>
          </a:p>
        </p:txBody>
      </p:sp>
      <p:pic>
        <p:nvPicPr>
          <p:cNvPr id="4" name="Picture 3" descr="hamil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2895600"/>
            <a:ext cx="410731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Sorted-Edges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C-D (5)</a:t>
            </a:r>
          </a:p>
          <a:p>
            <a:r>
              <a:rPr lang="en-US" dirty="0" smtClean="0"/>
              <a:t>B-E (7)</a:t>
            </a:r>
          </a:p>
          <a:p>
            <a:r>
              <a:rPr lang="en-US" dirty="0" smtClean="0"/>
              <a:t>A-B (8)</a:t>
            </a:r>
          </a:p>
          <a:p>
            <a:r>
              <a:rPr lang="en-US" dirty="0" smtClean="0"/>
              <a:t>A-E (10)</a:t>
            </a:r>
          </a:p>
          <a:p>
            <a:r>
              <a:rPr lang="en-US" dirty="0" smtClean="0"/>
              <a:t>B-D (11)</a:t>
            </a:r>
          </a:p>
          <a:p>
            <a:r>
              <a:rPr lang="en-US" dirty="0" smtClean="0"/>
              <a:t>B-C (12)</a:t>
            </a:r>
          </a:p>
          <a:p>
            <a:r>
              <a:rPr lang="en-US" dirty="0" smtClean="0"/>
              <a:t>C-E (13)</a:t>
            </a:r>
          </a:p>
          <a:p>
            <a:r>
              <a:rPr lang="en-US" dirty="0" smtClean="0"/>
              <a:t>D-E (14)</a:t>
            </a:r>
          </a:p>
          <a:p>
            <a:r>
              <a:rPr lang="en-US" dirty="0" smtClean="0"/>
              <a:t>A-D (15)</a:t>
            </a:r>
          </a:p>
          <a:p>
            <a:r>
              <a:rPr lang="en-US" dirty="0" smtClean="0"/>
              <a:t>A-C (16)</a:t>
            </a:r>
            <a:endParaRPr lang="en-US" dirty="0"/>
          </a:p>
        </p:txBody>
      </p:sp>
      <p:pic>
        <p:nvPicPr>
          <p:cNvPr id="4" name="Picture 3" descr="hamil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2895600"/>
            <a:ext cx="410731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Brute Force is Hard!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have seen, the brute force method can require us to examine a very large number of circuits</a:t>
            </a:r>
          </a:p>
          <a:p>
            <a:endParaRPr lang="en-US" dirty="0" smtClean="0"/>
          </a:p>
          <a:p>
            <a:r>
              <a:rPr lang="en-US" dirty="0" smtClean="0"/>
              <a:t>In this section we will develop </a:t>
            </a:r>
            <a:r>
              <a:rPr lang="en-US" i="1" dirty="0" smtClean="0"/>
              <a:t>algorithms</a:t>
            </a:r>
            <a:r>
              <a:rPr lang="en-US" dirty="0" smtClean="0"/>
              <a:t> for finding an answer much more quickly</a:t>
            </a:r>
          </a:p>
          <a:p>
            <a:endParaRPr lang="en-US" dirty="0" smtClean="0"/>
          </a:p>
          <a:p>
            <a:r>
              <a:rPr lang="en-US" dirty="0" smtClean="0"/>
              <a:t>The downside is that we will no longer be guaranteed to have the best possible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Sorted-Edges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cheapest edge is C-D (5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We’ll add it to the</a:t>
            </a:r>
            <a:br>
              <a:rPr lang="en-US" dirty="0" smtClean="0"/>
            </a:br>
            <a:r>
              <a:rPr lang="en-US" dirty="0" smtClean="0"/>
              <a:t>circuit we’re building</a:t>
            </a:r>
            <a:endParaRPr lang="en-US" dirty="0"/>
          </a:p>
        </p:txBody>
      </p:sp>
      <p:pic>
        <p:nvPicPr>
          <p:cNvPr id="4" name="Picture 3" descr="hamil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3" y="2895600"/>
            <a:ext cx="4107304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Sorted-Edges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next-cheapest edge </a:t>
            </a:r>
            <a:r>
              <a:rPr lang="en-US" dirty="0" smtClean="0"/>
              <a:t>is </a:t>
            </a:r>
            <a:r>
              <a:rPr lang="en-US" dirty="0" smtClean="0"/>
              <a:t>B-E (7)</a:t>
            </a:r>
          </a:p>
          <a:p>
            <a:endParaRPr lang="en-US" dirty="0" smtClean="0"/>
          </a:p>
          <a:p>
            <a:r>
              <a:rPr lang="en-US" dirty="0" smtClean="0"/>
              <a:t>We’ll also add this to</a:t>
            </a:r>
            <a:br>
              <a:rPr lang="en-US" dirty="0" smtClean="0"/>
            </a:br>
            <a:r>
              <a:rPr lang="en-US" dirty="0" smtClean="0"/>
              <a:t>our circuit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 that the edges</a:t>
            </a:r>
            <a:br>
              <a:rPr lang="en-US" dirty="0" smtClean="0"/>
            </a:br>
            <a:r>
              <a:rPr lang="en-US" dirty="0" smtClean="0"/>
              <a:t>don’t </a:t>
            </a:r>
            <a:r>
              <a:rPr lang="en-US" dirty="0" smtClean="0"/>
              <a:t>connect to </a:t>
            </a:r>
            <a:br>
              <a:rPr lang="en-US" dirty="0" smtClean="0"/>
            </a:br>
            <a:r>
              <a:rPr lang="en-US" dirty="0" smtClean="0"/>
              <a:t>each </a:t>
            </a:r>
            <a:r>
              <a:rPr lang="en-US" dirty="0" smtClean="0"/>
              <a:t>other (yet)</a:t>
            </a:r>
            <a:endParaRPr lang="en-US" dirty="0"/>
          </a:p>
        </p:txBody>
      </p:sp>
      <p:pic>
        <p:nvPicPr>
          <p:cNvPr id="4" name="Picture 3" descr="hamil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3" y="2895600"/>
            <a:ext cx="4107304" cy="3657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Sorted-Edges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is A-B (8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So far we just add</a:t>
            </a:r>
            <a:br>
              <a:rPr lang="en-US" dirty="0" smtClean="0"/>
            </a:br>
            <a:r>
              <a:rPr lang="en-US" dirty="0" smtClean="0"/>
              <a:t>the cheapest edges</a:t>
            </a:r>
            <a:br>
              <a:rPr lang="en-US" dirty="0" smtClean="0"/>
            </a:br>
            <a:r>
              <a:rPr lang="en-US" dirty="0" smtClean="0"/>
              <a:t>to our circuit</a:t>
            </a:r>
          </a:p>
          <a:p>
            <a:endParaRPr lang="en-US" dirty="0"/>
          </a:p>
          <a:p>
            <a:r>
              <a:rPr lang="en-US" dirty="0" smtClean="0"/>
              <a:t>But we’re about to</a:t>
            </a:r>
            <a:br>
              <a:rPr lang="en-US" dirty="0" smtClean="0"/>
            </a:br>
            <a:r>
              <a:rPr lang="en-US" dirty="0" smtClean="0"/>
              <a:t>encounter a problem</a:t>
            </a:r>
            <a:endParaRPr lang="en-US" dirty="0" smtClean="0"/>
          </a:p>
        </p:txBody>
      </p:sp>
      <p:pic>
        <p:nvPicPr>
          <p:cNvPr id="4" name="Picture 3" descr="hamil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3" y="2895600"/>
            <a:ext cx="4107303" cy="3657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Sorted-Edges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cheapest edge is A-E (10)</a:t>
            </a:r>
          </a:p>
          <a:p>
            <a:endParaRPr lang="en-US" dirty="0" smtClean="0"/>
          </a:p>
          <a:p>
            <a:r>
              <a:rPr lang="en-US" dirty="0" smtClean="0"/>
              <a:t>However, if we include</a:t>
            </a:r>
            <a:br>
              <a:rPr lang="en-US" dirty="0" smtClean="0"/>
            </a:br>
            <a:r>
              <a:rPr lang="en-US" dirty="0" smtClean="0"/>
              <a:t>that edge, this creates</a:t>
            </a:r>
            <a:br>
              <a:rPr lang="en-US" dirty="0" smtClean="0"/>
            </a:br>
            <a:r>
              <a:rPr lang="en-US" dirty="0" smtClean="0"/>
              <a:t>a circuit that leaves</a:t>
            </a:r>
            <a:br>
              <a:rPr lang="en-US" dirty="0" smtClean="0"/>
            </a:br>
            <a:r>
              <a:rPr lang="en-US" dirty="0" smtClean="0"/>
              <a:t>out C and D</a:t>
            </a:r>
          </a:p>
          <a:p>
            <a:endParaRPr lang="en-US" dirty="0" smtClean="0"/>
          </a:p>
          <a:p>
            <a:r>
              <a:rPr lang="en-US" dirty="0" smtClean="0"/>
              <a:t>That won’t be </a:t>
            </a:r>
            <a:br>
              <a:rPr lang="en-US" dirty="0" smtClean="0"/>
            </a:br>
            <a:r>
              <a:rPr lang="en-US" dirty="0" smtClean="0"/>
              <a:t>Hamiltonian!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hamil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3" y="2895600"/>
            <a:ext cx="4107303" cy="3657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Sorted-Edges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we skip over that edge and look for the next cheapest edge, which is B-D (11)</a:t>
            </a:r>
          </a:p>
          <a:p>
            <a:endParaRPr lang="en-US" dirty="0" smtClean="0"/>
          </a:p>
          <a:p>
            <a:r>
              <a:rPr lang="en-US" dirty="0" smtClean="0"/>
              <a:t>If we include this edge,</a:t>
            </a:r>
            <a:br>
              <a:rPr lang="en-US" dirty="0" smtClean="0"/>
            </a:br>
            <a:r>
              <a:rPr lang="en-US" dirty="0" smtClean="0"/>
              <a:t>then we’ll have three</a:t>
            </a:r>
            <a:br>
              <a:rPr lang="en-US" dirty="0" smtClean="0"/>
            </a:br>
            <a:r>
              <a:rPr lang="en-US" dirty="0" smtClean="0"/>
              <a:t>edges that all meet</a:t>
            </a:r>
            <a:br>
              <a:rPr lang="en-US" dirty="0" smtClean="0"/>
            </a:br>
            <a:r>
              <a:rPr lang="en-US" dirty="0" smtClean="0"/>
              <a:t>at B</a:t>
            </a:r>
          </a:p>
          <a:p>
            <a:endParaRPr lang="en-US" dirty="0" smtClean="0"/>
          </a:p>
          <a:p>
            <a:r>
              <a:rPr lang="en-US" dirty="0" smtClean="0"/>
              <a:t>We can’t have that in </a:t>
            </a:r>
            <a:br>
              <a:rPr lang="en-US" dirty="0" smtClean="0"/>
            </a:br>
            <a:r>
              <a:rPr lang="en-US" dirty="0" smtClean="0"/>
              <a:t>a Hamiltonian circuit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hamil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3" y="2895600"/>
            <a:ext cx="4107302" cy="3657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Sorted-Edges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again we skip that edge and look for the next cheapest edge, which is B-C (12)</a:t>
            </a:r>
          </a:p>
          <a:p>
            <a:endParaRPr lang="en-US" dirty="0" smtClean="0"/>
          </a:p>
          <a:p>
            <a:r>
              <a:rPr lang="en-US" dirty="0" smtClean="0"/>
              <a:t>But again we can’t</a:t>
            </a:r>
            <a:br>
              <a:rPr lang="en-US" dirty="0" smtClean="0"/>
            </a:br>
            <a:r>
              <a:rPr lang="en-US" dirty="0" smtClean="0"/>
              <a:t>use this edge since</a:t>
            </a:r>
            <a:br>
              <a:rPr lang="en-US" dirty="0" smtClean="0"/>
            </a:br>
            <a:r>
              <a:rPr lang="en-US" dirty="0" smtClean="0"/>
              <a:t>this would give us</a:t>
            </a:r>
            <a:br>
              <a:rPr lang="en-US" dirty="0" smtClean="0"/>
            </a:br>
            <a:r>
              <a:rPr lang="en-US" dirty="0" smtClean="0"/>
              <a:t>three edges meeting</a:t>
            </a:r>
            <a:br>
              <a:rPr lang="en-US" dirty="0" smtClean="0"/>
            </a:br>
            <a:r>
              <a:rPr lang="en-US" dirty="0" smtClean="0"/>
              <a:t>at the same vertex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hamil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3" y="2895600"/>
            <a:ext cx="4107302" cy="3657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Sorted-Edges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Moving on, the next edge is C-E (13)</a:t>
            </a:r>
          </a:p>
          <a:p>
            <a:endParaRPr lang="en-US" dirty="0" smtClean="0"/>
          </a:p>
          <a:p>
            <a:r>
              <a:rPr lang="en-US" dirty="0" smtClean="0"/>
              <a:t>We have no problems</a:t>
            </a:r>
            <a:br>
              <a:rPr lang="en-US" dirty="0" smtClean="0"/>
            </a:br>
            <a:r>
              <a:rPr lang="en-US" dirty="0" smtClean="0"/>
              <a:t>using this edge, so it</a:t>
            </a:r>
            <a:br>
              <a:rPr lang="en-US" dirty="0" smtClean="0"/>
            </a:br>
            <a:r>
              <a:rPr lang="en-US" dirty="0" smtClean="0"/>
              <a:t>goes into our circuit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hamil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3" y="2895600"/>
            <a:ext cx="4107302" cy="36575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Sorted-Edges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next edge is D-E (14)</a:t>
            </a:r>
          </a:p>
          <a:p>
            <a:endParaRPr lang="en-US" dirty="0" smtClean="0"/>
          </a:p>
          <a:p>
            <a:r>
              <a:rPr lang="en-US" dirty="0" smtClean="0"/>
              <a:t>This edge creates a </a:t>
            </a:r>
            <a:br>
              <a:rPr lang="en-US" dirty="0" smtClean="0"/>
            </a:br>
            <a:r>
              <a:rPr lang="en-US" dirty="0" smtClean="0"/>
              <a:t>circuit that doesn’t</a:t>
            </a:r>
            <a:br>
              <a:rPr lang="en-US" dirty="0" smtClean="0"/>
            </a:br>
            <a:r>
              <a:rPr lang="en-US" dirty="0" smtClean="0"/>
              <a:t>include all the</a:t>
            </a:r>
            <a:br>
              <a:rPr lang="en-US" dirty="0" smtClean="0"/>
            </a:br>
            <a:r>
              <a:rPr lang="en-US" dirty="0" smtClean="0"/>
              <a:t>vertices</a:t>
            </a:r>
          </a:p>
          <a:p>
            <a:endParaRPr lang="en-US" dirty="0" smtClean="0"/>
          </a:p>
          <a:p>
            <a:r>
              <a:rPr lang="en-US" dirty="0" smtClean="0"/>
              <a:t>Also, it creates three</a:t>
            </a:r>
            <a:br>
              <a:rPr lang="en-US" dirty="0" smtClean="0"/>
            </a:br>
            <a:r>
              <a:rPr lang="en-US" dirty="0" smtClean="0"/>
              <a:t>edges meeting at E!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hamil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4" y="2895600"/>
            <a:ext cx="4107300" cy="36575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Sorted-Edges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next edge is A-D (15)</a:t>
            </a:r>
          </a:p>
          <a:p>
            <a:endParaRPr lang="en-US" dirty="0" smtClean="0"/>
          </a:p>
          <a:p>
            <a:r>
              <a:rPr lang="en-US" dirty="0" smtClean="0"/>
              <a:t>This edge creates a</a:t>
            </a:r>
            <a:br>
              <a:rPr lang="en-US" dirty="0" smtClean="0"/>
            </a:br>
            <a:r>
              <a:rPr lang="en-US" dirty="0" smtClean="0"/>
              <a:t>circuit, but it includes</a:t>
            </a:r>
            <a:br>
              <a:rPr lang="en-US" dirty="0" smtClean="0"/>
            </a:br>
            <a:r>
              <a:rPr lang="en-US" dirty="0" smtClean="0"/>
              <a:t>all the vertices</a:t>
            </a:r>
          </a:p>
          <a:p>
            <a:endParaRPr lang="en-US" dirty="0" smtClean="0"/>
          </a:p>
          <a:p>
            <a:r>
              <a:rPr lang="en-US" dirty="0" smtClean="0"/>
              <a:t>This is the last edge we</a:t>
            </a:r>
            <a:br>
              <a:rPr lang="en-US" dirty="0" smtClean="0"/>
            </a:br>
            <a:r>
              <a:rPr lang="en-US" dirty="0" smtClean="0"/>
              <a:t>need to complete our</a:t>
            </a:r>
            <a:br>
              <a:rPr lang="en-US" dirty="0" smtClean="0"/>
            </a:br>
            <a:r>
              <a:rPr lang="en-US" dirty="0" smtClean="0"/>
              <a:t>Hamiltonian circuit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hamil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4" y="2895600"/>
            <a:ext cx="4107300" cy="3657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Sorted-Edges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Our plan was to use the cheapest possible edges, but because our final</a:t>
            </a:r>
            <a:br>
              <a:rPr lang="en-US" sz="3000" dirty="0" smtClean="0"/>
            </a:br>
            <a:r>
              <a:rPr lang="en-US" sz="3000" dirty="0" smtClean="0"/>
              <a:t>goal was a Hamiltonian</a:t>
            </a:r>
            <a:br>
              <a:rPr lang="en-US" sz="3000" dirty="0" smtClean="0"/>
            </a:br>
            <a:r>
              <a:rPr lang="en-US" sz="3000" dirty="0" smtClean="0"/>
              <a:t>circuit, we had to</a:t>
            </a:r>
            <a:br>
              <a:rPr lang="en-US" sz="3000" dirty="0" smtClean="0"/>
            </a:br>
            <a:r>
              <a:rPr lang="en-US" sz="3000" dirty="0" smtClean="0"/>
              <a:t>leave some of the</a:t>
            </a:r>
            <a:br>
              <a:rPr lang="en-US" sz="3000" dirty="0" smtClean="0"/>
            </a:br>
            <a:r>
              <a:rPr lang="en-US" sz="3000" dirty="0" smtClean="0"/>
              <a:t>cheap edges out </a:t>
            </a:r>
            <a:br>
              <a:rPr lang="en-US" sz="3000" dirty="0" smtClean="0"/>
            </a:br>
            <a:r>
              <a:rPr lang="en-US" sz="3000" dirty="0" smtClean="0"/>
              <a:t>and use some of </a:t>
            </a:r>
            <a:br>
              <a:rPr lang="en-US" sz="3000" dirty="0" smtClean="0"/>
            </a:br>
            <a:r>
              <a:rPr lang="en-US" sz="3000" dirty="0" smtClean="0"/>
              <a:t>the more expensive</a:t>
            </a:r>
            <a:br>
              <a:rPr lang="en-US" sz="3000" dirty="0" smtClean="0"/>
            </a:br>
            <a:r>
              <a:rPr lang="en-US" sz="3000" dirty="0" smtClean="0"/>
              <a:t>ones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hamil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4" y="2895600"/>
            <a:ext cx="4107299" cy="36575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Nearest-Neighbor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algorithm we will consider is called the nearest-neighbor algorithm</a:t>
            </a:r>
          </a:p>
          <a:p>
            <a:endParaRPr lang="en-US" dirty="0"/>
          </a:p>
          <a:p>
            <a:r>
              <a:rPr lang="en-US" dirty="0" smtClean="0"/>
              <a:t>It’s based on a common sense idea: at each vertex, choose the closest vertex that you haven’t visited yet</a:t>
            </a:r>
          </a:p>
        </p:txBody>
      </p:sp>
    </p:spTree>
    <p:extLst>
      <p:ext uri="{BB962C8B-B14F-4D97-AF65-F5344CB8AC3E}">
        <p14:creationId xmlns:p14="http://schemas.microsoft.com/office/powerpoint/2010/main" val="20519164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Sorted-Edges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result, we didn’t end up with the best possible answer!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hamil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4" y="2895600"/>
            <a:ext cx="4107299" cy="3657596"/>
          </a:xfrm>
          <a:prstGeom prst="rect">
            <a:avLst/>
          </a:prstGeom>
        </p:spPr>
      </p:pic>
      <p:pic>
        <p:nvPicPr>
          <p:cNvPr id="5" name="Picture 4" descr="hamil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895600"/>
            <a:ext cx="410731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Sorted-Edges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3222" indent="-51435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/>
              <a:t>Sort the edges from lowest cost to highest </a:t>
            </a:r>
            <a:r>
              <a:rPr lang="en-US" dirty="0" smtClean="0"/>
              <a:t>cost</a:t>
            </a:r>
            <a:endParaRPr lang="en-US" dirty="0" smtClean="0"/>
          </a:p>
          <a:p>
            <a:pPr marL="633222" indent="-51435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/>
              <a:t>Add edges to your circuit, one at a time, in order of increasing </a:t>
            </a:r>
            <a:r>
              <a:rPr lang="en-US" dirty="0" smtClean="0"/>
              <a:t>cost</a:t>
            </a:r>
            <a:endParaRPr lang="en-US" dirty="0" smtClean="0"/>
          </a:p>
          <a:p>
            <a:pPr marL="633222" indent="-51435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/>
              <a:t>Skip over edges that would cause you to have three edges at a single vertex or create a circuit that does not include all </a:t>
            </a:r>
            <a:r>
              <a:rPr lang="en-US" dirty="0" smtClean="0"/>
              <a:t>vertices</a:t>
            </a:r>
            <a:endParaRPr lang="en-US" dirty="0" smtClean="0"/>
          </a:p>
          <a:p>
            <a:pPr marL="633222" indent="-51435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/>
              <a:t>Keep going until you have a Hamiltonian </a:t>
            </a:r>
            <a:r>
              <a:rPr lang="en-US" dirty="0" smtClean="0"/>
              <a:t>circuit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 Nearest-Neighbor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029200" cy="4625609"/>
          </a:xfrm>
        </p:spPr>
        <p:txBody>
          <a:bodyPr>
            <a:normAutofit fontScale="85000" lnSpcReduction="20000"/>
          </a:bodyPr>
          <a:lstStyle/>
          <a:p>
            <a:pPr marL="633222" indent="-51435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/>
              <a:t>From the starting vertex, choose the edge with the smallest cost and use that as the first edge in your circuit.  </a:t>
            </a:r>
          </a:p>
          <a:p>
            <a:pPr marL="633222" indent="-51435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/>
              <a:t>Continue in this manner, choosing among the edges that connect from the current vertex to vertices you have not yet visited.  </a:t>
            </a:r>
          </a:p>
          <a:p>
            <a:pPr marL="633222" indent="-51435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/>
              <a:t>When you have visited every vertex, return to the starting vertex.</a:t>
            </a:r>
          </a:p>
        </p:txBody>
      </p:sp>
      <p:pic>
        <p:nvPicPr>
          <p:cNvPr id="4" name="Picture 3" descr="hamilex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124200"/>
            <a:ext cx="3080480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43600" y="19812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For this example, start at C</a:t>
            </a:r>
            <a:endParaRPr lang="en-US" sz="28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 Nearest-Neighbor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0292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The solution is shown here</a:t>
            </a:r>
          </a:p>
          <a:p>
            <a:endParaRPr lang="en-US" dirty="0" smtClean="0"/>
          </a:p>
          <a:p>
            <a:r>
              <a:rPr lang="en-US" dirty="0" smtClean="0"/>
              <a:t>This circuit has a total cost of 165</a:t>
            </a:r>
          </a:p>
          <a:p>
            <a:endParaRPr lang="en-US" dirty="0" smtClean="0"/>
          </a:p>
          <a:p>
            <a:r>
              <a:rPr lang="en-US" dirty="0" smtClean="0"/>
              <a:t>If we had chosen a different starting point, we may have produced a different solution</a:t>
            </a:r>
            <a:endParaRPr lang="en-US" dirty="0"/>
          </a:p>
        </p:txBody>
      </p:sp>
      <p:pic>
        <p:nvPicPr>
          <p:cNvPr id="4" name="Picture 3" descr="hamilex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1" y="3124200"/>
            <a:ext cx="3080478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 Sorted-Edges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029200" cy="4625609"/>
          </a:xfrm>
        </p:spPr>
        <p:txBody>
          <a:bodyPr>
            <a:normAutofit fontScale="85000" lnSpcReduction="20000"/>
          </a:bodyPr>
          <a:lstStyle/>
          <a:p>
            <a:pPr marL="633222" indent="-51435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/>
              <a:t>Sort the edges from lowest cost to highest cost.  </a:t>
            </a:r>
          </a:p>
          <a:p>
            <a:pPr marL="633222" indent="-51435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/>
              <a:t>Add edges to your circuit, one at a time, in order of increasing cost.  </a:t>
            </a:r>
          </a:p>
          <a:p>
            <a:pPr marL="633222" indent="-51435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/>
              <a:t>Skip over edges that would cause you to have three edges at a single vertex or create a circuit that does not include all vertices.  </a:t>
            </a:r>
          </a:p>
          <a:p>
            <a:pPr marL="633222" indent="-51435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dirty="0" smtClean="0"/>
              <a:t>Keep going until you have a Hamiltonian circuit.</a:t>
            </a:r>
          </a:p>
        </p:txBody>
      </p:sp>
      <p:pic>
        <p:nvPicPr>
          <p:cNvPr id="4" name="Picture 3" descr="hamilex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124200"/>
            <a:ext cx="308048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 Sorted-Edges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0292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solution is shown here</a:t>
            </a:r>
          </a:p>
          <a:p>
            <a:endParaRPr lang="en-US" dirty="0" smtClean="0"/>
          </a:p>
          <a:p>
            <a:r>
              <a:rPr lang="en-US" dirty="0" smtClean="0"/>
              <a:t>This circuit has a total cost of 166</a:t>
            </a:r>
          </a:p>
          <a:p>
            <a:endParaRPr lang="en-US" dirty="0" smtClean="0"/>
          </a:p>
          <a:p>
            <a:r>
              <a:rPr lang="en-US" dirty="0" smtClean="0"/>
              <a:t>Did either method produce the best possible circuit?  The only way to know for sure would be to use the brute-force method</a:t>
            </a:r>
            <a:endParaRPr lang="en-US" dirty="0"/>
          </a:p>
        </p:txBody>
      </p:sp>
      <p:pic>
        <p:nvPicPr>
          <p:cNvPr id="4" name="Picture 3" descr="hamilex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1" y="3124200"/>
            <a:ext cx="3080478" cy="27431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Nearest-Neighbor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to have </a:t>
            </a:r>
            <a:r>
              <a:rPr lang="en-US" dirty="0" smtClean="0"/>
              <a:t>a starting </a:t>
            </a:r>
            <a:r>
              <a:rPr lang="en-US" dirty="0" smtClean="0"/>
              <a:t>point</a:t>
            </a:r>
          </a:p>
          <a:p>
            <a:endParaRPr lang="en-US" dirty="0"/>
          </a:p>
          <a:p>
            <a:r>
              <a:rPr lang="en-US" dirty="0" smtClean="0"/>
              <a:t>We will choose our</a:t>
            </a:r>
            <a:br>
              <a:rPr lang="en-US" dirty="0" smtClean="0"/>
            </a:br>
            <a:r>
              <a:rPr lang="en-US" dirty="0" smtClean="0"/>
              <a:t>second vertex by</a:t>
            </a:r>
            <a:br>
              <a:rPr lang="en-US" dirty="0" smtClean="0"/>
            </a:br>
            <a:r>
              <a:rPr lang="en-US" dirty="0" smtClean="0"/>
              <a:t>finding the “nearest</a:t>
            </a:r>
            <a:br>
              <a:rPr lang="en-US" dirty="0" smtClean="0"/>
            </a:br>
            <a:r>
              <a:rPr lang="en-US" dirty="0" smtClean="0"/>
              <a:t>neighbor”</a:t>
            </a:r>
            <a:endParaRPr lang="en-US" dirty="0"/>
          </a:p>
        </p:txBody>
      </p:sp>
      <p:pic>
        <p:nvPicPr>
          <p:cNvPr id="4" name="Picture 3" descr="hamil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895600"/>
            <a:ext cx="410731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Nearest-Neighbor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we go first?</a:t>
            </a:r>
          </a:p>
          <a:p>
            <a:endParaRPr lang="en-US" dirty="0" smtClean="0"/>
          </a:p>
          <a:p>
            <a:r>
              <a:rPr lang="en-US" dirty="0" smtClean="0"/>
              <a:t>Choose the cheapest </a:t>
            </a:r>
            <a:br>
              <a:rPr lang="en-US" dirty="0" smtClean="0"/>
            </a:br>
            <a:r>
              <a:rPr lang="en-US" dirty="0" smtClean="0"/>
              <a:t>edge</a:t>
            </a:r>
            <a:endParaRPr lang="en-US" dirty="0"/>
          </a:p>
        </p:txBody>
      </p:sp>
      <p:pic>
        <p:nvPicPr>
          <p:cNvPr id="4" name="Picture 3" descr="hamil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3" y="2895600"/>
            <a:ext cx="4107304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Nearest-Neighbor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the cheapest edge</a:t>
            </a:r>
          </a:p>
          <a:p>
            <a:endParaRPr lang="en-US" dirty="0" smtClean="0"/>
          </a:p>
          <a:p>
            <a:r>
              <a:rPr lang="en-US" dirty="0" smtClean="0"/>
              <a:t>In this case, we go</a:t>
            </a:r>
            <a:br>
              <a:rPr lang="en-US" dirty="0" smtClean="0"/>
            </a:br>
            <a:r>
              <a:rPr lang="en-US" dirty="0" smtClean="0"/>
              <a:t>from B to E (7)</a:t>
            </a:r>
          </a:p>
        </p:txBody>
      </p:sp>
      <p:pic>
        <p:nvPicPr>
          <p:cNvPr id="4" name="Picture 3" descr="hamil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3" y="2895600"/>
            <a:ext cx="4107304" cy="3657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Nearest-Neighbor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where do we go?</a:t>
            </a:r>
          </a:p>
          <a:p>
            <a:endParaRPr lang="en-US" dirty="0" smtClean="0"/>
          </a:p>
          <a:p>
            <a:r>
              <a:rPr lang="en-US" dirty="0" smtClean="0"/>
              <a:t>We can’t go back</a:t>
            </a:r>
            <a:br>
              <a:rPr lang="en-US" dirty="0" smtClean="0"/>
            </a:br>
            <a:r>
              <a:rPr lang="en-US" dirty="0" smtClean="0"/>
              <a:t>to B</a:t>
            </a:r>
          </a:p>
        </p:txBody>
      </p:sp>
      <p:pic>
        <p:nvPicPr>
          <p:cNvPr id="4" name="Picture 3" descr="hamil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3" y="2895600"/>
            <a:ext cx="4107303" cy="3657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Nearest-Neighbor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where do we go?</a:t>
            </a:r>
          </a:p>
          <a:p>
            <a:endParaRPr lang="en-US" dirty="0" smtClean="0"/>
          </a:p>
          <a:p>
            <a:r>
              <a:rPr lang="en-US" dirty="0" smtClean="0"/>
              <a:t>We can’t go back</a:t>
            </a:r>
            <a:br>
              <a:rPr lang="en-US" dirty="0" smtClean="0"/>
            </a:br>
            <a:r>
              <a:rPr lang="en-US" dirty="0" smtClean="0"/>
              <a:t>to B</a:t>
            </a:r>
          </a:p>
          <a:p>
            <a:endParaRPr lang="en-US" dirty="0" smtClean="0"/>
          </a:p>
          <a:p>
            <a:r>
              <a:rPr lang="en-US" dirty="0" smtClean="0"/>
              <a:t>Again choose the</a:t>
            </a:r>
            <a:br>
              <a:rPr lang="en-US" dirty="0" smtClean="0"/>
            </a:br>
            <a:r>
              <a:rPr lang="en-US" dirty="0" smtClean="0"/>
              <a:t>cheapest edge</a:t>
            </a:r>
          </a:p>
        </p:txBody>
      </p:sp>
      <p:pic>
        <p:nvPicPr>
          <p:cNvPr id="4" name="Picture 3" descr="hamil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3" y="2895600"/>
            <a:ext cx="4107303" cy="3657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Nearest-Neighbor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where do we go?</a:t>
            </a:r>
          </a:p>
          <a:p>
            <a:endParaRPr lang="en-US" dirty="0" smtClean="0"/>
          </a:p>
          <a:p>
            <a:r>
              <a:rPr lang="en-US" dirty="0" smtClean="0"/>
              <a:t>We can’t go back</a:t>
            </a:r>
            <a:br>
              <a:rPr lang="en-US" dirty="0" smtClean="0"/>
            </a:br>
            <a:r>
              <a:rPr lang="en-US" dirty="0" smtClean="0"/>
              <a:t>to E, but we also</a:t>
            </a:r>
            <a:br>
              <a:rPr lang="en-US" dirty="0" smtClean="0"/>
            </a:br>
            <a:r>
              <a:rPr lang="en-US" dirty="0" smtClean="0"/>
              <a:t>can’t go to B</a:t>
            </a:r>
          </a:p>
        </p:txBody>
      </p:sp>
      <p:pic>
        <p:nvPicPr>
          <p:cNvPr id="4" name="Picture 3" descr="hamil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3" y="2895600"/>
            <a:ext cx="4107302" cy="3657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550</TotalTime>
  <Words>897</Words>
  <Application>Microsoft Office PowerPoint</Application>
  <PresentationFormat>On-screen Show (4:3)</PresentationFormat>
  <Paragraphs>170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Theme</vt:lpstr>
      <vt:lpstr>Section 1.5: Algorithms for Solving Graph Problems</vt:lpstr>
      <vt:lpstr>Brute Force is Hard!</vt:lpstr>
      <vt:lpstr>Nearest-Neighbor Algorithm</vt:lpstr>
      <vt:lpstr>Nearest-Neighbor Algorithm</vt:lpstr>
      <vt:lpstr>Nearest-Neighbor Algorithm</vt:lpstr>
      <vt:lpstr>Nearest-Neighbor Algorithm</vt:lpstr>
      <vt:lpstr>Nearest-Neighbor Algorithm</vt:lpstr>
      <vt:lpstr>Nearest-Neighbor Algorithm</vt:lpstr>
      <vt:lpstr>Nearest-Neighbor Algorithm</vt:lpstr>
      <vt:lpstr>Nearest-Neighbor Algorithm</vt:lpstr>
      <vt:lpstr>Nearest-Neighbor Algorithm</vt:lpstr>
      <vt:lpstr>Nearest-Neighbor Algorithm</vt:lpstr>
      <vt:lpstr>Nearest-Neighbor Algorithm</vt:lpstr>
      <vt:lpstr>Nearest-Neighbor Algorithm</vt:lpstr>
      <vt:lpstr>Nearest-Neighbor Algorithm</vt:lpstr>
      <vt:lpstr>Nearest-Neighbor Algorithm</vt:lpstr>
      <vt:lpstr>Sorted-Edges Algorithm</vt:lpstr>
      <vt:lpstr>Sorted-Edges Algorithm</vt:lpstr>
      <vt:lpstr>Sorted-Edges Algorithm</vt:lpstr>
      <vt:lpstr>Sorted-Edges Algorithm</vt:lpstr>
      <vt:lpstr>Sorted-Edges Algorithm</vt:lpstr>
      <vt:lpstr>Sorted-Edges Algorithm</vt:lpstr>
      <vt:lpstr>Sorted-Edges Algorithm</vt:lpstr>
      <vt:lpstr>Sorted-Edges Algorithm</vt:lpstr>
      <vt:lpstr>Sorted-Edges Algorithm</vt:lpstr>
      <vt:lpstr>Sorted-Edges Algorithm</vt:lpstr>
      <vt:lpstr>Sorted-Edges Algorithm</vt:lpstr>
      <vt:lpstr>Sorted-Edges Algorithm</vt:lpstr>
      <vt:lpstr>Sorted-Edges Algorithm</vt:lpstr>
      <vt:lpstr>Sorted-Edges Algorithm</vt:lpstr>
      <vt:lpstr>Sorted-Edges Algorithm</vt:lpstr>
      <vt:lpstr>Your Turn: Nearest-Neighbor</vt:lpstr>
      <vt:lpstr>Your Turn: Nearest-Neighbor</vt:lpstr>
      <vt:lpstr>Your Turn: Sorted-Edges</vt:lpstr>
      <vt:lpstr>Your Turn: Sorted-Edges</vt:lpstr>
    </vt:vector>
  </TitlesOfParts>
  <Company>Shippensburg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1.5: Algorithms for Solving Graph Problems</dc:title>
  <dc:creator>James Hamblin</dc:creator>
  <cp:lastModifiedBy>James Hamblin</cp:lastModifiedBy>
  <cp:revision>64</cp:revision>
  <dcterms:created xsi:type="dcterms:W3CDTF">2009-07-30T15:08:51Z</dcterms:created>
  <dcterms:modified xsi:type="dcterms:W3CDTF">2011-04-28T19:14:47Z</dcterms:modified>
</cp:coreProperties>
</file>